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971" autoAdjust="0"/>
    <p:restoredTop sz="94660"/>
  </p:normalViewPr>
  <p:slideViewPr>
    <p:cSldViewPr>
      <p:cViewPr varScale="1">
        <p:scale>
          <a:sx n="68" d="100"/>
          <a:sy n="68" d="100"/>
        </p:scale>
        <p:origin x="-15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20AE37-4D51-46CE-BE55-F9AB00E7B44D}" type="datetimeFigureOut">
              <a:rPr lang="en-US" smtClean="0"/>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48DCF-7EFF-45DE-8A8A-8D8BEA8D40B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20AE37-4D51-46CE-BE55-F9AB00E7B44D}" type="datetimeFigureOut">
              <a:rPr lang="en-US" smtClean="0"/>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48DCF-7EFF-45DE-8A8A-8D8BEA8D40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20AE37-4D51-46CE-BE55-F9AB00E7B44D}" type="datetimeFigureOut">
              <a:rPr lang="en-US" smtClean="0"/>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48DCF-7EFF-45DE-8A8A-8D8BEA8D40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20AE37-4D51-46CE-BE55-F9AB00E7B44D}" type="datetimeFigureOut">
              <a:rPr lang="en-US" smtClean="0"/>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48DCF-7EFF-45DE-8A8A-8D8BEA8D40B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0AE37-4D51-46CE-BE55-F9AB00E7B44D}" type="datetimeFigureOut">
              <a:rPr lang="en-US" smtClean="0"/>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48DCF-7EFF-45DE-8A8A-8D8BEA8D40B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20AE37-4D51-46CE-BE55-F9AB00E7B44D}" type="datetimeFigureOut">
              <a:rPr lang="en-US" smtClean="0"/>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C48DCF-7EFF-45DE-8A8A-8D8BEA8D40B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20AE37-4D51-46CE-BE55-F9AB00E7B44D}" type="datetimeFigureOut">
              <a:rPr lang="en-US" smtClean="0"/>
              <a:t>12/11/2013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C48DCF-7EFF-45DE-8A8A-8D8BEA8D40B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20AE37-4D51-46CE-BE55-F9AB00E7B44D}" type="datetimeFigureOut">
              <a:rPr lang="en-US" smtClean="0"/>
              <a:t>12/11/2013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C48DCF-7EFF-45DE-8A8A-8D8BEA8D40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0AE37-4D51-46CE-BE55-F9AB00E7B44D}" type="datetimeFigureOut">
              <a:rPr lang="en-US" smtClean="0"/>
              <a:t>12/11/2013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C48DCF-7EFF-45DE-8A8A-8D8BEA8D40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20AE37-4D51-46CE-BE55-F9AB00E7B44D}" type="datetimeFigureOut">
              <a:rPr lang="en-US" smtClean="0"/>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C48DCF-7EFF-45DE-8A8A-8D8BEA8D40B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20AE37-4D51-46CE-BE55-F9AB00E7B44D}" type="datetimeFigureOut">
              <a:rPr lang="en-US" smtClean="0"/>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C48DCF-7EFF-45DE-8A8A-8D8BEA8D40B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0AE37-4D51-46CE-BE55-F9AB00E7B44D}" type="datetimeFigureOut">
              <a:rPr lang="en-US" smtClean="0"/>
              <a:t>12/11/2013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C48DCF-7EFF-45DE-8A8A-8D8BEA8D40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ikihow.com/Hac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ygwin.com/" TargetMode="External"/><Relationship Id="rId2" Type="http://schemas.openxmlformats.org/officeDocument/2006/relationships/hyperlink" Target="http://www.wikihow.com/index.php?title=Hack&amp;action=edit&amp;section=1" TargetMode="External"/><Relationship Id="rId1" Type="http://schemas.openxmlformats.org/officeDocument/2006/relationships/slideLayout" Target="../slideLayouts/slideLayout2.xml"/><Relationship Id="rId5" Type="http://schemas.openxmlformats.org/officeDocument/2006/relationships/hyperlink" Target="http://www.winpcap.org/" TargetMode="External"/><Relationship Id="rId4" Type="http://schemas.openxmlformats.org/officeDocument/2006/relationships/hyperlink" Target="http://nmap.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wikihow.com/Ping-an-IP-Addres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1470025"/>
          </a:xfrm>
        </p:spPr>
        <p:txBody>
          <a:bodyPr/>
          <a:lstStyle/>
          <a:p>
            <a:r>
              <a:rPr lang="en-US" b="1" dirty="0">
                <a:hlinkClick r:id="rId2"/>
              </a:rPr>
              <a:t>How to Hack</a:t>
            </a:r>
            <a:r>
              <a:rPr lang="en-US" b="1" dirty="0"/>
              <a:t/>
            </a:r>
            <a:br>
              <a:rPr lang="en-US" b="1" dirty="0"/>
            </a:br>
            <a:endParaRPr lang="en-US" dirty="0"/>
          </a:p>
        </p:txBody>
      </p:sp>
      <p:sp>
        <p:nvSpPr>
          <p:cNvPr id="3" name="Subtitle 2"/>
          <p:cNvSpPr>
            <a:spLocks noGrp="1"/>
          </p:cNvSpPr>
          <p:nvPr>
            <p:ph type="subTitle" idx="1"/>
          </p:nvPr>
        </p:nvSpPr>
        <p:spPr>
          <a:xfrm>
            <a:off x="0" y="1143000"/>
            <a:ext cx="9144000" cy="5715000"/>
          </a:xfrm>
        </p:spPr>
        <p:txBody>
          <a:bodyPr>
            <a:normAutofit/>
          </a:bodyPr>
          <a:lstStyle/>
          <a:p>
            <a:r>
              <a:rPr lang="en-US" sz="3600" i="1" dirty="0" smtClean="0">
                <a:solidFill>
                  <a:schemeClr val="tx1"/>
                </a:solidFill>
              </a:rPr>
              <a:t>Primarily, hacking was used in the "good old days" for learning information about systems and IT in general. In recent years, thanks to a few </a:t>
            </a:r>
            <a:r>
              <a:rPr lang="en-US" sz="3600" i="1" dirty="0" err="1" smtClean="0">
                <a:solidFill>
                  <a:schemeClr val="tx1"/>
                </a:solidFill>
              </a:rPr>
              <a:t>villian</a:t>
            </a:r>
            <a:r>
              <a:rPr lang="en-US" sz="3600" i="1" dirty="0" smtClean="0">
                <a:solidFill>
                  <a:schemeClr val="tx1"/>
                </a:solidFill>
              </a:rPr>
              <a:t> actors, hacking has taken on dark connotations. Conversely, many corporations employ hackers to test the strengths and weaknesses of their own systems. These hackers know when to stop, and the positive trust they build earns them a large salary.</a:t>
            </a:r>
            <a:endParaRPr lang="en-US" sz="3600"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STEP-7</a:t>
            </a:r>
            <a:endParaRPr lang="en-US" dirty="0"/>
          </a:p>
        </p:txBody>
      </p:sp>
      <p:sp>
        <p:nvSpPr>
          <p:cNvPr id="3" name="Content Placeholder 2"/>
          <p:cNvSpPr>
            <a:spLocks noGrp="1"/>
          </p:cNvSpPr>
          <p:nvPr>
            <p:ph idx="1"/>
          </p:nvPr>
        </p:nvSpPr>
        <p:spPr>
          <a:xfrm>
            <a:off x="0" y="1600200"/>
            <a:ext cx="9144000" cy="5257800"/>
          </a:xfrm>
        </p:spPr>
        <p:txBody>
          <a:bodyPr>
            <a:normAutofit fontScale="70000" lnSpcReduction="20000"/>
          </a:bodyPr>
          <a:lstStyle/>
          <a:p>
            <a:r>
              <a:rPr lang="en-US" b="1" dirty="0"/>
              <a:t/>
            </a:r>
            <a:br>
              <a:rPr lang="en-US" b="1" dirty="0"/>
            </a:br>
            <a:r>
              <a:rPr lang="en-US" sz="3800" b="1" dirty="0"/>
              <a:t>Get </a:t>
            </a:r>
            <a:r>
              <a:rPr lang="en-US" sz="3800" b="1" i="1" dirty="0"/>
              <a:t>super-user</a:t>
            </a:r>
            <a:r>
              <a:rPr lang="en-US" sz="3800" b="1" dirty="0"/>
              <a:t> privileges.</a:t>
            </a:r>
            <a:r>
              <a:rPr lang="en-US" sz="3800" dirty="0"/>
              <a:t> Try to get root privileges if targeting a *nix machine, or administrator privileges if taking on Windows </a:t>
            </a:r>
            <a:r>
              <a:rPr lang="en-US" sz="3800" dirty="0" err="1"/>
              <a:t>systems.Most</a:t>
            </a:r>
            <a:r>
              <a:rPr lang="en-US" sz="3800" dirty="0"/>
              <a:t> information that will be of vital interest is protected and you need a certain level of authentication to get it. To see all the files on a computer you need super-user privileges - a user account that is given the same privileges as the "root" user in Linux and BSD operating systems.</a:t>
            </a:r>
          </a:p>
          <a:p>
            <a:r>
              <a:rPr lang="en-US" sz="3800" dirty="0"/>
              <a:t>For routers this is the "admin" account by default (unless it has been changed); for Windows, this is the Administrator account.</a:t>
            </a:r>
          </a:p>
          <a:p>
            <a:r>
              <a:rPr lang="en-US" sz="3800" dirty="0"/>
              <a:t>Gaining access to a connection doesn't mean you can access everything. Only a super user, the administrator account, or the root account can do this.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STEP-8</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
            </a:r>
            <a:br>
              <a:rPr lang="en-US" b="1" dirty="0"/>
            </a:br>
            <a:r>
              <a:rPr lang="en-US" b="1" dirty="0"/>
              <a:t>Use various tricks.</a:t>
            </a:r>
            <a:r>
              <a:rPr lang="en-US" dirty="0"/>
              <a:t> Often, to gain super-user status you have to use tactics such as creating a </a:t>
            </a:r>
            <a:r>
              <a:rPr lang="en-US" i="1" dirty="0"/>
              <a:t>buffer overflow</a:t>
            </a:r>
            <a:r>
              <a:rPr lang="en-US" dirty="0"/>
              <a:t>, which causes the memory to dump and that allows you to inject a code or perform a task at a higher level than you're normally </a:t>
            </a:r>
            <a:r>
              <a:rPr lang="en-US" dirty="0" err="1"/>
              <a:t>authorized.In</a:t>
            </a:r>
            <a:r>
              <a:rPr lang="en-US" dirty="0"/>
              <a:t> </a:t>
            </a:r>
            <a:r>
              <a:rPr lang="en-US" dirty="0" err="1"/>
              <a:t>unix</a:t>
            </a:r>
            <a:r>
              <a:rPr lang="en-US" dirty="0"/>
              <a:t>-like systems this will happen if the bugged software has </a:t>
            </a:r>
            <a:r>
              <a:rPr lang="en-US" dirty="0" err="1"/>
              <a:t>setuid</a:t>
            </a:r>
            <a:r>
              <a:rPr lang="en-US" dirty="0"/>
              <a:t> bit set, so the program will be executed as a different user (super-user for example).</a:t>
            </a:r>
          </a:p>
          <a:p>
            <a:r>
              <a:rPr lang="en-US" dirty="0"/>
              <a:t>Only by writing or finding an insecure program that you can execute on their machine will allow you to do this.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STEP-9</a:t>
            </a:r>
            <a:endParaRPr lang="en-US" dirty="0"/>
          </a:p>
        </p:txBody>
      </p:sp>
      <p:sp>
        <p:nvSpPr>
          <p:cNvPr id="3" name="Content Placeholder 2"/>
          <p:cNvSpPr>
            <a:spLocks noGrp="1"/>
          </p:cNvSpPr>
          <p:nvPr>
            <p:ph idx="1"/>
          </p:nvPr>
        </p:nvSpPr>
        <p:spPr/>
        <p:txBody>
          <a:bodyPr>
            <a:normAutofit lnSpcReduction="10000"/>
          </a:bodyPr>
          <a:lstStyle/>
          <a:p>
            <a:r>
              <a:rPr lang="en-US" b="1" dirty="0"/>
              <a:t>Create a backdoor.</a:t>
            </a:r>
            <a:r>
              <a:rPr lang="en-US" dirty="0"/>
              <a:t> Once you have gained full control over a machine, it's a good idea to make sure you can come back again. This can be done by </a:t>
            </a:r>
            <a:r>
              <a:rPr lang="en-US" i="1" dirty="0" err="1"/>
              <a:t>backdooring</a:t>
            </a:r>
            <a:r>
              <a:rPr lang="en-US" dirty="0"/>
              <a:t> an important system service, such as the SSH server. However, your backdoor may be removed during the next system upgrade. A really experienced hacker would backdoor the compiler itself, so every compiled software would be a potential way to come back.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STEP-10</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
            </a:r>
            <a:br>
              <a:rPr lang="en-US" b="1" dirty="0"/>
            </a:br>
            <a:r>
              <a:rPr lang="en-US" b="1" dirty="0"/>
              <a:t>Cover your tracks.</a:t>
            </a:r>
            <a:r>
              <a:rPr lang="en-US" dirty="0"/>
              <a:t> Don't let the administrator know that the system is compromised. Don't change the website (if any), and don't create more files than you really need. Do not create any additional users. Act as quickly as possible. If you patched a server like SSHD, make sure it has your secret password hard-coded. If someone tries to log-in with this password, the server should let them in, but shouldn't contain any crucial information.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i="1" u="sng" dirty="0" smtClean="0">
                <a:solidFill>
                  <a:srgbClr val="FF0000"/>
                </a:solidFill>
              </a:rPr>
              <a:t>TIPS</a:t>
            </a:r>
            <a:endParaRPr lang="en-US" b="1" i="1" u="sng" dirty="0">
              <a:solidFill>
                <a:srgbClr val="FF0000"/>
              </a:solidFill>
            </a:endParaRPr>
          </a:p>
        </p:txBody>
      </p:sp>
      <p:sp>
        <p:nvSpPr>
          <p:cNvPr id="3" name="Content Placeholder 2"/>
          <p:cNvSpPr>
            <a:spLocks noGrp="1"/>
          </p:cNvSpPr>
          <p:nvPr>
            <p:ph idx="1"/>
          </p:nvPr>
        </p:nvSpPr>
        <p:spPr>
          <a:xfrm>
            <a:off x="0" y="914400"/>
            <a:ext cx="9144000" cy="5943600"/>
          </a:xfrm>
        </p:spPr>
        <p:txBody>
          <a:bodyPr>
            <a:normAutofit fontScale="70000" lnSpcReduction="20000"/>
          </a:bodyPr>
          <a:lstStyle/>
          <a:p>
            <a:r>
              <a:rPr lang="en-US" sz="3400" dirty="0"/>
              <a:t>There is a major difference between a hacker and a cracker. A cracker is motivated by malicious (namely: money) reasons, while hackers attempt to retrieve information and gain knowledge through exploration - ("bypassing security"), at any cost and in any way which may not always be legal.</a:t>
            </a:r>
          </a:p>
          <a:p>
            <a:r>
              <a:rPr lang="en-US" sz="3400" dirty="0"/>
              <a:t>Remember, hacking is not about breaking into computers, getting a well paid job, selling exploits on the black market, nor helping anyone compromise secure machines. </a:t>
            </a:r>
            <a:r>
              <a:rPr lang="en-US" sz="3400" dirty="0" err="1"/>
              <a:t>You're</a:t>
            </a:r>
            <a:r>
              <a:rPr lang="en-US" sz="3400" i="1" dirty="0" err="1"/>
              <a:t>not</a:t>
            </a:r>
            <a:r>
              <a:rPr lang="en-US" sz="3400" dirty="0"/>
              <a:t> here to help the admin do his job. You're here to become </a:t>
            </a:r>
            <a:r>
              <a:rPr lang="en-US" sz="3400" i="1" dirty="0"/>
              <a:t>the best</a:t>
            </a:r>
            <a:r>
              <a:rPr lang="en-US" sz="3400" dirty="0"/>
              <a:t>.</a:t>
            </a:r>
          </a:p>
          <a:p>
            <a:r>
              <a:rPr lang="en-US" sz="3400" dirty="0"/>
              <a:t>Hackers are those who built the internet, made Linux, and work on open source software. It's advisable to look into hacking as it's quite respected, and requires a lot of professional knowledge to do anything serious in real environments.</a:t>
            </a:r>
          </a:p>
          <a:p>
            <a:r>
              <a:rPr lang="en-US" sz="3400" dirty="0"/>
              <a:t>Although it's great that there are many legal, safe training grounds available for anyone, the sad truth is that you won't become even mediocre if you don't perform potentially illegal actions. You can't become anyone if you won't find real problems on real systems, with the real risk of getting caught. Keep that in mind.</a:t>
            </a:r>
          </a:p>
          <a:p>
            <a:endParaRPr lang="en-US" sz="3400"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a:xfrm>
            <a:off x="0" y="1600200"/>
            <a:ext cx="9144000" cy="5257800"/>
          </a:xfrm>
        </p:spPr>
        <p:txBody>
          <a:bodyPr>
            <a:normAutofit fontScale="70000" lnSpcReduction="20000"/>
          </a:bodyPr>
          <a:lstStyle/>
          <a:p>
            <a:r>
              <a:rPr lang="en-US" sz="3400" dirty="0"/>
              <a:t>Unless you're an expert or a professional hacker, using these tactics on a popular corporate or government computer is asking for trouble. Keep in mind there </a:t>
            </a:r>
            <a:r>
              <a:rPr lang="en-US" sz="3400" i="1" dirty="0"/>
              <a:t>are</a:t>
            </a:r>
            <a:r>
              <a:rPr lang="en-US" sz="3400" dirty="0"/>
              <a:t> people a bit more knowledgeable than you who protect these systems for a living. Once found, they sometimes monitor intruders to let them incriminate themselves first before legal action is taken. This means you might think you have free access after hacking into a system, when in fact, you're being watched, and may be stopped at any moment.</a:t>
            </a:r>
          </a:p>
          <a:p>
            <a:r>
              <a:rPr lang="en-US" sz="3400" dirty="0"/>
              <a:t>Keep in mind, if your target is not doing their best to keep you out, you won't ever become good. Of course, don't get cocky, don't think about yourself as the best of the best. Make this your goal: you must become better and better. Every day that you didn't learn something new is a wasted day. You are all that counts. Become best, at any cost. There are no half-ways, you must give fully of yourself. As Yoda would say, "Do or do not. There is no try."</a:t>
            </a:r>
          </a:p>
          <a:p>
            <a:r>
              <a:rPr lang="en-US" sz="3400" dirty="0"/>
              <a:t>Read books discussing TCP/IP networking.</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0070C0"/>
                </a:solidFill>
              </a:rPr>
              <a:t>Method 1 of 2: Before You Hack</a:t>
            </a:r>
            <a:endParaRPr lang="en-US" b="1" i="1" u="sng" dirty="0">
              <a:solidFill>
                <a:srgbClr val="0070C0"/>
              </a:solidFill>
            </a:endParaRPr>
          </a:p>
        </p:txBody>
      </p:sp>
      <p:sp>
        <p:nvSpPr>
          <p:cNvPr id="3" name="Content Placeholder 2"/>
          <p:cNvSpPr>
            <a:spLocks noGrp="1"/>
          </p:cNvSpPr>
          <p:nvPr>
            <p:ph idx="1"/>
          </p:nvPr>
        </p:nvSpPr>
        <p:spPr>
          <a:xfrm>
            <a:off x="0" y="1219200"/>
            <a:ext cx="9144000" cy="5638800"/>
          </a:xfrm>
        </p:spPr>
        <p:txBody>
          <a:bodyPr>
            <a:normAutofit fontScale="77500" lnSpcReduction="20000"/>
          </a:bodyPr>
          <a:lstStyle/>
          <a:p>
            <a:r>
              <a:rPr lang="en-US" b="1" dirty="0"/>
              <a:t>Learn a programming language.</a:t>
            </a:r>
            <a:r>
              <a:rPr lang="en-US" dirty="0"/>
              <a:t> You shouldn't limit yourself to any particular language, but there are a few </a:t>
            </a:r>
            <a:r>
              <a:rPr lang="en-US" dirty="0" err="1"/>
              <a:t>guidelines.C</a:t>
            </a:r>
            <a:r>
              <a:rPr lang="en-US" dirty="0"/>
              <a:t> is the language the Unix was built with. It (along with assembly language) teaches something that's very important in hacking: how memory works.</a:t>
            </a:r>
          </a:p>
          <a:p>
            <a:r>
              <a:rPr lang="en-US" dirty="0"/>
              <a:t>Python or Ruby are high-level, powerful scripting languages that can be used to automate various tasks.</a:t>
            </a:r>
          </a:p>
          <a:p>
            <a:r>
              <a:rPr lang="en-US" dirty="0"/>
              <a:t>Perl is a reasonable choice in this field as well, while PHP is worth learning because the majority of web applications use PHP.</a:t>
            </a:r>
          </a:p>
          <a:p>
            <a:r>
              <a:rPr lang="en-US" dirty="0"/>
              <a:t>Bash scripting is a must. That is how to easily manipulate Unix/Linux systems—writing scripts, which will do most of the job for you.</a:t>
            </a:r>
          </a:p>
          <a:p>
            <a:r>
              <a:rPr lang="en-US" dirty="0"/>
              <a:t>Assembly language is a must-know. It is the basic language that your processor understands, and there are multiple variations of it. At the end of the day, all programs are eventually </a:t>
            </a:r>
            <a:r>
              <a:rPr lang="en-US" dirty="0" smtClean="0"/>
              <a:t>interprete</a:t>
            </a:r>
            <a:r>
              <a:rPr lang="en-US" dirty="0"/>
              <a:t>d as assembly. You can't truly exploit a program if you don't know assembly.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0070C0"/>
                </a:solidFill>
              </a:rPr>
              <a:t>Know your target</a:t>
            </a:r>
            <a:endParaRPr lang="en-US" b="1" i="1" u="sng" dirty="0">
              <a:solidFill>
                <a:srgbClr val="0070C0"/>
              </a:solidFill>
            </a:endParaRPr>
          </a:p>
        </p:txBody>
      </p:sp>
      <p:sp>
        <p:nvSpPr>
          <p:cNvPr id="3" name="Content Placeholder 2"/>
          <p:cNvSpPr>
            <a:spLocks noGrp="1"/>
          </p:cNvSpPr>
          <p:nvPr>
            <p:ph idx="1"/>
          </p:nvPr>
        </p:nvSpPr>
        <p:spPr/>
        <p:txBody>
          <a:bodyPr/>
          <a:lstStyle/>
          <a:p>
            <a:r>
              <a:rPr lang="en-US" dirty="0" smtClean="0"/>
              <a:t>The process of gathering information about your target is known as enumeration. The more you know in advance, the fewer surprises you'll have</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hlinkClick r:id="rId2" tooltip="Hack"/>
              </a:rPr>
              <a:t/>
            </a:r>
            <a:br>
              <a:rPr lang="en-US" dirty="0">
                <a:hlinkClick r:id="rId2" tooltip="Hack"/>
              </a:rPr>
            </a:br>
            <a:r>
              <a:rPr lang="en-US" b="1" dirty="0" smtClean="0">
                <a:solidFill>
                  <a:schemeClr val="accent2">
                    <a:lumMod val="50000"/>
                  </a:schemeClr>
                </a:solidFill>
              </a:rPr>
              <a:t>Method </a:t>
            </a:r>
            <a:r>
              <a:rPr lang="en-US" b="1" dirty="0">
                <a:solidFill>
                  <a:schemeClr val="accent2">
                    <a:lumMod val="50000"/>
                  </a:schemeClr>
                </a:solidFill>
              </a:rPr>
              <a:t>2 of 2: Hacking</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STEP:1  Use </a:t>
            </a:r>
            <a:r>
              <a:rPr lang="en-US" b="1" dirty="0"/>
              <a:t>a *nix terminal for commands.</a:t>
            </a:r>
            <a:r>
              <a:rPr lang="en-US" dirty="0"/>
              <a:t> </a:t>
            </a:r>
            <a:r>
              <a:rPr lang="en-US" dirty="0" err="1">
                <a:hlinkClick r:id="rId3" tooltip="http://www.cygwin.com/"/>
              </a:rPr>
              <a:t>Cygwin</a:t>
            </a:r>
            <a:r>
              <a:rPr lang="en-US" dirty="0"/>
              <a:t> will help emulate a *nix for Windows users. </a:t>
            </a:r>
            <a:r>
              <a:rPr lang="en-US" dirty="0" err="1">
                <a:hlinkClick r:id="rId4" tooltip="http://nmap.org/"/>
              </a:rPr>
              <a:t>Nmap</a:t>
            </a:r>
            <a:r>
              <a:rPr lang="en-US" dirty="0"/>
              <a:t> in particular uses </a:t>
            </a:r>
            <a:r>
              <a:rPr lang="en-US" dirty="0" err="1">
                <a:hlinkClick r:id="rId5" tooltip="http://www.winpcap.org/"/>
              </a:rPr>
              <a:t>WinPCap</a:t>
            </a:r>
            <a:r>
              <a:rPr lang="en-US" dirty="0"/>
              <a:t> to run on Windows and does not require </a:t>
            </a:r>
            <a:r>
              <a:rPr lang="en-US" dirty="0" err="1"/>
              <a:t>Cygwin</a:t>
            </a:r>
            <a:r>
              <a:rPr lang="en-US" dirty="0"/>
              <a:t>. However, </a:t>
            </a:r>
            <a:r>
              <a:rPr lang="en-US" dirty="0" err="1"/>
              <a:t>Nmap</a:t>
            </a:r>
            <a:r>
              <a:rPr lang="en-US" dirty="0"/>
              <a:t> works poorly on Windows systems due to a lack of raw sockets. You should also consider using Linux or BSD, which are both more flexible, more reliable, and more secure. Most Linux distributions come with many useful tools pre-installed.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a:t>
            </a:r>
            <a:endParaRPr lang="en-US" dirty="0"/>
          </a:p>
        </p:txBody>
      </p:sp>
      <p:sp>
        <p:nvSpPr>
          <p:cNvPr id="3" name="Content Placeholder 2"/>
          <p:cNvSpPr>
            <a:spLocks noGrp="1"/>
          </p:cNvSpPr>
          <p:nvPr>
            <p:ph idx="1"/>
          </p:nvPr>
        </p:nvSpPr>
        <p:spPr/>
        <p:txBody>
          <a:bodyPr/>
          <a:lstStyle/>
          <a:p>
            <a:r>
              <a:rPr lang="en-US" b="1" dirty="0"/>
              <a:t>Secure your machine first.</a:t>
            </a:r>
            <a:r>
              <a:rPr lang="en-US" dirty="0"/>
              <a:t> Make sure you've fully understood all common techniques to protect yourself. Start with the basics — have you found a server hosting a site about illegal or possibly bad activity? Attempt to hack it in any way you can. Don't change the site, just make it yours.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STEP-3</a:t>
            </a:r>
            <a:endParaRPr lang="en-US" dirty="0"/>
          </a:p>
        </p:txBody>
      </p:sp>
      <p:sp>
        <p:nvSpPr>
          <p:cNvPr id="3" name="Content Placeholder 2"/>
          <p:cNvSpPr>
            <a:spLocks noGrp="1"/>
          </p:cNvSpPr>
          <p:nvPr>
            <p:ph idx="1"/>
          </p:nvPr>
        </p:nvSpPr>
        <p:spPr/>
        <p:txBody>
          <a:bodyPr/>
          <a:lstStyle/>
          <a:p>
            <a:pPr>
              <a:buNone/>
            </a:pPr>
            <a:r>
              <a:rPr lang="en-US" b="1" dirty="0"/>
              <a:t> </a:t>
            </a:r>
            <a:r>
              <a:rPr lang="en-US" b="1" dirty="0" smtClean="0"/>
              <a:t>Test </a:t>
            </a:r>
            <a:r>
              <a:rPr lang="en-US" b="1" dirty="0"/>
              <a:t>the target.</a:t>
            </a:r>
            <a:r>
              <a:rPr lang="en-US" dirty="0"/>
              <a:t> Can you reach the remote system? While you can use the </a:t>
            </a:r>
            <a:r>
              <a:rPr lang="en-US" dirty="0">
                <a:hlinkClick r:id="rId2" tooltip="Ping an IP Address"/>
              </a:rPr>
              <a:t>ping</a:t>
            </a:r>
            <a:r>
              <a:rPr lang="en-US" dirty="0"/>
              <a:t> utility (which is included in most operating systems) to see if the target is active, you can not always trust the results — it relies on the ICMP protocol, which can be easily shut off by paranoid system administrators.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a:t>
            </a:r>
            <a:endParaRPr lang="en-US" dirty="0"/>
          </a:p>
        </p:txBody>
      </p:sp>
      <p:sp>
        <p:nvSpPr>
          <p:cNvPr id="3" name="Content Placeholder 2"/>
          <p:cNvSpPr>
            <a:spLocks noGrp="1"/>
          </p:cNvSpPr>
          <p:nvPr>
            <p:ph idx="1"/>
          </p:nvPr>
        </p:nvSpPr>
        <p:spPr/>
        <p:txBody>
          <a:bodyPr/>
          <a:lstStyle/>
          <a:p>
            <a:r>
              <a:rPr lang="en-US" b="1" dirty="0"/>
              <a:t>Determine the operating system (OS).</a:t>
            </a:r>
            <a:r>
              <a:rPr lang="en-US" dirty="0"/>
              <a:t> Run a scan of the ports, and try </a:t>
            </a:r>
            <a:r>
              <a:rPr lang="en-US" dirty="0" err="1"/>
              <a:t>pOf</a:t>
            </a:r>
            <a:r>
              <a:rPr lang="en-US" dirty="0"/>
              <a:t>, or </a:t>
            </a:r>
            <a:r>
              <a:rPr lang="en-US" dirty="0" err="1"/>
              <a:t>nmap</a:t>
            </a:r>
            <a:r>
              <a:rPr lang="en-US" dirty="0"/>
              <a:t> to run a port scan. This will show you the ports that are open on the machine, the OS, and can even tell you what type of firewall or router they are using so you can plan a course of action. You can activate OS detection in </a:t>
            </a:r>
            <a:r>
              <a:rPr lang="en-US" dirty="0" err="1"/>
              <a:t>nmap</a:t>
            </a:r>
            <a:r>
              <a:rPr lang="en-US" dirty="0"/>
              <a:t> by using the -O switch.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STEP-5</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b="1" dirty="0"/>
              <a:t>Find a path or open port in the system.</a:t>
            </a:r>
            <a:r>
              <a:rPr lang="en-US" dirty="0"/>
              <a:t> Common ports such as FTP (21) and HTTP (80) are often well protected, and possibly only vulnerable to exploits yet to be </a:t>
            </a:r>
            <a:r>
              <a:rPr lang="en-US" dirty="0" err="1"/>
              <a:t>discovered.Try</a:t>
            </a:r>
            <a:r>
              <a:rPr lang="en-US" dirty="0"/>
              <a:t> other TCP and UDP ports that may have been forgotten, such as Telnet and various UDP ports left open for LAN gaming.</a:t>
            </a:r>
          </a:p>
          <a:p>
            <a:r>
              <a:rPr lang="en-US" dirty="0"/>
              <a:t>An open port 22 is usually evidence of an SSH (secure shell) service running on the target, which can sometimes be </a:t>
            </a:r>
            <a:r>
              <a:rPr lang="en-US" dirty="0" err="1"/>
              <a:t>bruteforced</a:t>
            </a:r>
            <a:r>
              <a:rPr lang="en-US" dirty="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44562"/>
          </a:xfrm>
        </p:spPr>
        <p:txBody>
          <a:bodyPr/>
          <a:lstStyle/>
          <a:p>
            <a:r>
              <a:rPr lang="en-US" dirty="0" smtClean="0"/>
              <a:t>STEP-6</a:t>
            </a:r>
            <a:endParaRPr lang="en-US" dirty="0"/>
          </a:p>
        </p:txBody>
      </p:sp>
      <p:sp>
        <p:nvSpPr>
          <p:cNvPr id="3" name="Content Placeholder 2"/>
          <p:cNvSpPr>
            <a:spLocks noGrp="1"/>
          </p:cNvSpPr>
          <p:nvPr>
            <p:ph idx="1"/>
          </p:nvPr>
        </p:nvSpPr>
        <p:spPr>
          <a:xfrm>
            <a:off x="0" y="838200"/>
            <a:ext cx="9144000" cy="6019800"/>
          </a:xfrm>
        </p:spPr>
        <p:txBody>
          <a:bodyPr>
            <a:normAutofit fontScale="55000" lnSpcReduction="20000"/>
          </a:bodyPr>
          <a:lstStyle/>
          <a:p>
            <a:r>
              <a:rPr lang="en-US" b="1" dirty="0"/>
              <a:t/>
            </a:r>
            <a:br>
              <a:rPr lang="en-US" b="1" dirty="0"/>
            </a:br>
            <a:r>
              <a:rPr lang="en-US" sz="3600" b="1" dirty="0"/>
              <a:t>Crack the password or authentication process.</a:t>
            </a:r>
            <a:r>
              <a:rPr lang="en-US" sz="3600" dirty="0"/>
              <a:t> There are several methods for cracking a password, including brute force. Using brute force on a password is an effort to try every possible password contained within a pre-defined dictionary of brute force </a:t>
            </a:r>
            <a:r>
              <a:rPr lang="en-US" sz="3600" dirty="0" err="1"/>
              <a:t>softwareUsers</a:t>
            </a:r>
            <a:r>
              <a:rPr lang="en-US" sz="3600" dirty="0"/>
              <a:t> are often discouraged from using weak passwords, so brute force may take a lot of time. However, there have been major </a:t>
            </a:r>
            <a:r>
              <a:rPr lang="en-US" sz="3600" dirty="0" err="1"/>
              <a:t>improvenments</a:t>
            </a:r>
            <a:r>
              <a:rPr lang="en-US" sz="3600" dirty="0"/>
              <a:t> in brute-force techniques.</a:t>
            </a:r>
          </a:p>
          <a:p>
            <a:r>
              <a:rPr lang="en-US" sz="3600" dirty="0"/>
              <a:t>Most hashing algorithms are weak, and you can </a:t>
            </a:r>
            <a:r>
              <a:rPr lang="en-US" sz="3600" dirty="0" err="1"/>
              <a:t>significally</a:t>
            </a:r>
            <a:r>
              <a:rPr lang="en-US" sz="3600" dirty="0"/>
              <a:t> improve the cracking speed by exploiting these weaknesses (like you can cut the MD5 algorithm in 1/4, which will give huge speed boost).</a:t>
            </a:r>
          </a:p>
          <a:p>
            <a:r>
              <a:rPr lang="en-US" sz="3600" dirty="0"/>
              <a:t>Newer techniques use the graphics card as another processor — and it's thousands of times faster.</a:t>
            </a:r>
          </a:p>
          <a:p>
            <a:r>
              <a:rPr lang="en-US" sz="3600" dirty="0"/>
              <a:t>You may try using Rainbow Tables for the fastest password cracking. Notice that password cracking is a good technique only if you already have the hash of password.</a:t>
            </a:r>
          </a:p>
          <a:p>
            <a:r>
              <a:rPr lang="en-US" sz="3600" dirty="0"/>
              <a:t>Trying every possible password while logging to remote machine is not a good idea, as it's easily detected by intrusion detection systems, pollutes system logs, and may take years to complete.</a:t>
            </a:r>
          </a:p>
          <a:p>
            <a:r>
              <a:rPr lang="en-US" sz="3600" dirty="0"/>
              <a:t>It's often much easier to find another way into a system than cracking the password.</a:t>
            </a:r>
          </a:p>
          <a:p>
            <a:endParaRPr lang="en-US"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288</Words>
  <Application>Microsoft Office PowerPoint</Application>
  <PresentationFormat>On-screen Show (4:3)</PresentationFormat>
  <Paragraphs>48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How to Hack </vt:lpstr>
      <vt:lpstr>Method 1 of 2: Before You Hack</vt:lpstr>
      <vt:lpstr>Know your target</vt:lpstr>
      <vt:lpstr> Method 2 of 2: Hacking </vt:lpstr>
      <vt:lpstr>STEP 2</vt:lpstr>
      <vt:lpstr>STEP-3</vt:lpstr>
      <vt:lpstr>STEP -4</vt:lpstr>
      <vt:lpstr>STEP-5</vt:lpstr>
      <vt:lpstr>STEP-6</vt:lpstr>
      <vt:lpstr>STEP-7</vt:lpstr>
      <vt:lpstr>STEP-8</vt:lpstr>
      <vt:lpstr>STEP-9</vt:lpstr>
      <vt:lpstr>STEP-10</vt:lpstr>
      <vt:lpstr>TIPS</vt:lpstr>
      <vt:lpstr>TIPS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Hack </dc:title>
  <dc:creator>ASUS</dc:creator>
  <cp:lastModifiedBy>ASUS</cp:lastModifiedBy>
  <cp:revision>1</cp:revision>
  <dcterms:created xsi:type="dcterms:W3CDTF">2013-12-11T15:42:44Z</dcterms:created>
  <dcterms:modified xsi:type="dcterms:W3CDTF">2013-12-11T16:08:33Z</dcterms:modified>
</cp:coreProperties>
</file>